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56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58B82-DAAD-44DC-BF58-2293EBF3C4F8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EE997-C9BC-467C-892F-0BE7C7E44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EE997-C9BC-467C-892F-0BE7C7E4466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8208912" cy="5400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Методическая разработка к уроку по теме «Дорожная безопасность» (</a:t>
            </a:r>
            <a:r>
              <a:rPr lang="ru-RU" b="1" dirty="0" err="1">
                <a:solidFill>
                  <a:schemeClr val="accent2"/>
                </a:solidFill>
              </a:rPr>
              <a:t>Road</a:t>
            </a:r>
            <a:r>
              <a:rPr lang="ru-RU" b="1" dirty="0">
                <a:solidFill>
                  <a:schemeClr val="accent2"/>
                </a:solidFill>
              </a:rPr>
              <a:t> </a:t>
            </a:r>
            <a:r>
              <a:rPr lang="ru-RU" b="1" dirty="0" err="1">
                <a:solidFill>
                  <a:schemeClr val="accent2"/>
                </a:solidFill>
              </a:rPr>
              <a:t>Safety</a:t>
            </a:r>
            <a:r>
              <a:rPr lang="ru-RU" b="1" dirty="0">
                <a:solidFill>
                  <a:schemeClr val="accent2"/>
                </a:solidFill>
              </a:rPr>
              <a:t>. Модуль 3a) для обучающихся 6 класса к учебнику </a:t>
            </a:r>
            <a:r>
              <a:rPr lang="ru-RU" b="1" dirty="0" err="1">
                <a:solidFill>
                  <a:schemeClr val="accent2"/>
                </a:solidFill>
              </a:rPr>
              <a:t>Spotlight</a:t>
            </a:r>
            <a:r>
              <a:rPr lang="ru-RU" b="1" dirty="0">
                <a:solidFill>
                  <a:schemeClr val="accent2"/>
                </a:solidFill>
              </a:rPr>
              <a:t>, Ю. Е. Ваулина, Д. Дули, О. Е. </a:t>
            </a:r>
            <a:r>
              <a:rPr lang="ru-RU" b="1" dirty="0" err="1">
                <a:solidFill>
                  <a:schemeClr val="accent2"/>
                </a:solidFill>
              </a:rPr>
              <a:t>Подоляко</a:t>
            </a:r>
            <a:r>
              <a:rPr lang="ru-RU" b="1" dirty="0">
                <a:solidFill>
                  <a:schemeClr val="accent2"/>
                </a:solidFill>
              </a:rPr>
              <a:t>, В. </a:t>
            </a:r>
            <a:r>
              <a:rPr lang="ru-RU" b="1" dirty="0" smtClean="0">
                <a:solidFill>
                  <a:schemeClr val="accent2"/>
                </a:solidFill>
              </a:rPr>
              <a:t>Эванс</a:t>
            </a:r>
            <a:br>
              <a:rPr lang="ru-RU" b="1" dirty="0" smtClean="0">
                <a:solidFill>
                  <a:schemeClr val="accent2"/>
                </a:solidFill>
              </a:rPr>
            </a:br>
            <a:r>
              <a:rPr lang="ru-RU" b="1" dirty="0" smtClean="0">
                <a:solidFill>
                  <a:schemeClr val="accent2"/>
                </a:solidFill>
              </a:rPr>
              <a:t/>
            </a:r>
            <a:br>
              <a:rPr lang="ru-RU" b="1" dirty="0" smtClean="0">
                <a:solidFill>
                  <a:schemeClr val="accent2"/>
                </a:solidFill>
              </a:rPr>
            </a:br>
            <a:r>
              <a:rPr lang="ru-RU" sz="4000" b="1" dirty="0" smtClean="0">
                <a:solidFill>
                  <a:schemeClr val="accent2"/>
                </a:solidFill>
              </a:rPr>
              <a:t>Автор: </a:t>
            </a:r>
            <a:r>
              <a:rPr lang="ru-RU" sz="4000" b="1" dirty="0" err="1">
                <a:solidFill>
                  <a:schemeClr val="accent2"/>
                </a:solidFill>
              </a:rPr>
              <a:t>Илугина</a:t>
            </a:r>
            <a:r>
              <a:rPr lang="ru-RU" sz="4000" b="1" dirty="0">
                <a:solidFill>
                  <a:schemeClr val="accent2"/>
                </a:solidFill>
              </a:rPr>
              <a:t> Наталья </a:t>
            </a:r>
            <a:r>
              <a:rPr lang="ru-RU" sz="4000" b="1" dirty="0" smtClean="0">
                <a:solidFill>
                  <a:schemeClr val="accent2"/>
                </a:solidFill>
              </a:rPr>
              <a:t>Викторовна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093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Цель урока: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Сформировать навыки безопасного поведения на дороге через развитие коммуникативных умений по теме «Дорожная безопасность».</a:t>
            </a:r>
          </a:p>
          <a:p>
            <a:pPr marL="0" indent="0">
              <a:buNone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Задачи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урока: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Образовательные (предметные):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•	Активизировать лексику по теме (транспорт, знаки, правила дорожного движения: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pedestrian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zebra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crossing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traffic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lights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seat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belt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pavement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•	Использовать повелительное наклонение (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Imperative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 для составления инструкций и правил (например: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Look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both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ways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Don't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run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onto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road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Развивающие (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метапредметные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):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•	       Развивать коммуникативные УУД: умение давать инструкции, запрашивать и выражать устное одобрение/запрет.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Воспитательные (личностные):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•	Воспитать культуру поведения на улице и осознание важности соблюдения правил дорожного движения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35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815290" cy="85725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Road safety</a:t>
            </a:r>
            <a:endParaRPr lang="ru-RU" sz="3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14250"/>
            <a:ext cx="8288671" cy="574374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Annoy </a:t>
            </a:r>
            <a:r>
              <a:rPr lang="en-US" sz="8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80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ə'nɔɪ</a:t>
            </a:r>
            <a:r>
              <a:rPr lang="ru-RU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bike lane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leɪn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block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blɔk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bicycle helmet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baɪsɪkl</a:t>
            </a:r>
            <a:r>
              <a:rPr lang="en-US" sz="8000" dirty="0">
                <a:solidFill>
                  <a:srgbClr val="C00000"/>
                </a:solidFill>
              </a:rPr>
              <a:t> '</a:t>
            </a:r>
            <a:r>
              <a:rPr lang="en-US" sz="8000" dirty="0" err="1">
                <a:solidFill>
                  <a:srgbClr val="C00000"/>
                </a:solidFill>
              </a:rPr>
              <a:t>helmət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brakes</a:t>
            </a:r>
            <a:r>
              <a:rPr lang="ru-RU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breɪks</a:t>
            </a:r>
            <a:r>
              <a:rPr lang="en-US" sz="8000" dirty="0">
                <a:solidFill>
                  <a:srgbClr val="C00000"/>
                </a:solidFill>
              </a:rPr>
              <a:t>]                                                        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look both ways</a:t>
            </a:r>
            <a:r>
              <a:rPr lang="en-US" sz="8000" dirty="0">
                <a:solidFill>
                  <a:srgbClr val="C00000"/>
                </a:solidFill>
              </a:rPr>
              <a:t>         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lean out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liːn</a:t>
            </a:r>
            <a:r>
              <a:rPr lang="en-US" sz="8000" dirty="0">
                <a:solidFill>
                  <a:srgbClr val="C00000"/>
                </a:solidFill>
              </a:rPr>
              <a:t> </a:t>
            </a:r>
            <a:r>
              <a:rPr lang="en-US" sz="8000" dirty="0" err="1">
                <a:solidFill>
                  <a:srgbClr val="C00000"/>
                </a:solidFill>
              </a:rPr>
              <a:t>aut</a:t>
            </a:r>
            <a:r>
              <a:rPr lang="en-US" sz="8000" dirty="0">
                <a:solidFill>
                  <a:srgbClr val="C00000"/>
                </a:solidFill>
              </a:rPr>
              <a:t>]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of the window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wɪndəu</a:t>
            </a:r>
            <a:r>
              <a:rPr lang="en-US" sz="8000" dirty="0">
                <a:solidFill>
                  <a:srgbClr val="C00000"/>
                </a:solidFill>
              </a:rPr>
              <a:t>]      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go on foot 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fut</a:t>
            </a:r>
            <a:r>
              <a:rPr lang="en-US" sz="8000" dirty="0">
                <a:solidFill>
                  <a:srgbClr val="C00000"/>
                </a:solidFill>
              </a:rPr>
              <a:t>] 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check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ʧek</a:t>
            </a:r>
            <a:r>
              <a:rPr lang="en-US" sz="8000" dirty="0">
                <a:solidFill>
                  <a:srgbClr val="C00000"/>
                </a:solidFill>
              </a:rPr>
              <a:t>]                                                              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cross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krɔs</a:t>
            </a:r>
            <a:r>
              <a:rPr lang="en-US" sz="8000" dirty="0">
                <a:solidFill>
                  <a:srgbClr val="C00000"/>
                </a:solidFill>
              </a:rPr>
              <a:t>] </a:t>
            </a: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clear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klɪə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parking zone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pɑːkɪŋ</a:t>
            </a:r>
            <a:r>
              <a:rPr lang="en-US" sz="8000" dirty="0">
                <a:solidFill>
                  <a:srgbClr val="C00000"/>
                </a:solidFill>
              </a:rPr>
              <a:t> </a:t>
            </a:r>
            <a:r>
              <a:rPr lang="en-US" sz="8000" dirty="0" err="1">
                <a:solidFill>
                  <a:srgbClr val="C00000"/>
                </a:solidFill>
              </a:rPr>
              <a:t>zəun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dangerous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deɪnʤ</a:t>
            </a:r>
            <a:r>
              <a:rPr lang="en-US" sz="8000" dirty="0">
                <a:solidFill>
                  <a:srgbClr val="C00000"/>
                </a:solidFill>
              </a:rPr>
              <a:t>(ə)</a:t>
            </a:r>
            <a:r>
              <a:rPr lang="en-US" sz="8000" dirty="0" err="1">
                <a:solidFill>
                  <a:srgbClr val="C00000"/>
                </a:solidFill>
              </a:rPr>
              <a:t>rəs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seat 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siːt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belt</a:t>
            </a: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driver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draɪvə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ru-RU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traffic lights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træfɪk</a:t>
            </a:r>
            <a:r>
              <a:rPr lang="en-US" sz="8000" dirty="0">
                <a:solidFill>
                  <a:srgbClr val="C00000"/>
                </a:solidFill>
              </a:rPr>
              <a:t> </a:t>
            </a:r>
            <a:r>
              <a:rPr lang="en-US" sz="8000" dirty="0" err="1">
                <a:solidFill>
                  <a:srgbClr val="C00000"/>
                </a:solidFill>
              </a:rPr>
              <a:t>laɪts</a:t>
            </a:r>
            <a:r>
              <a:rPr lang="en-US" sz="8000" dirty="0">
                <a:solidFill>
                  <a:srgbClr val="C00000"/>
                </a:solidFill>
              </a:rPr>
              <a:t>] 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enter </a:t>
            </a:r>
            <a:r>
              <a:rPr lang="en-US" sz="8000" dirty="0">
                <a:solidFill>
                  <a:srgbClr val="C00000"/>
                </a:solidFill>
              </a:rPr>
              <a:t>[ˌ</a:t>
            </a:r>
            <a:r>
              <a:rPr lang="en-US" sz="8000" dirty="0" err="1">
                <a:solidFill>
                  <a:srgbClr val="C00000"/>
                </a:solidFill>
              </a:rPr>
              <a:t>entə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traffic sign 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træfɪk</a:t>
            </a:r>
            <a:r>
              <a:rPr lang="en-US" sz="8000" dirty="0">
                <a:solidFill>
                  <a:srgbClr val="C00000"/>
                </a:solidFill>
              </a:rPr>
              <a:t> </a:t>
            </a:r>
            <a:r>
              <a:rPr lang="en-US" sz="8000" dirty="0" err="1">
                <a:solidFill>
                  <a:srgbClr val="C00000"/>
                </a:solidFill>
              </a:rPr>
              <a:t>saɪn</a:t>
            </a:r>
            <a:r>
              <a:rPr lang="en-US" sz="8000" dirty="0">
                <a:solidFill>
                  <a:srgbClr val="C00000"/>
                </a:solidFill>
              </a:rPr>
              <a:t>] 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hand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hænd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on handgrips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hæn</a:t>
            </a:r>
            <a:r>
              <a:rPr lang="en-US" sz="8000" dirty="0">
                <a:solidFill>
                  <a:srgbClr val="C00000"/>
                </a:solidFill>
              </a:rPr>
              <a:t>(d)</a:t>
            </a:r>
            <a:r>
              <a:rPr lang="en-US" sz="8000" dirty="0" err="1">
                <a:solidFill>
                  <a:srgbClr val="C00000"/>
                </a:solidFill>
              </a:rPr>
              <a:t>grɪps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zebra crossing 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zi</a:t>
            </a:r>
            <a:r>
              <a:rPr lang="en-US" sz="8000" dirty="0">
                <a:solidFill>
                  <a:srgbClr val="C00000"/>
                </a:solidFill>
              </a:rPr>
              <a:t>ː </a:t>
            </a:r>
            <a:r>
              <a:rPr lang="en-US" sz="8000" dirty="0" err="1">
                <a:solidFill>
                  <a:srgbClr val="C00000"/>
                </a:solidFill>
              </a:rPr>
              <a:t>brə</a:t>
            </a:r>
            <a:r>
              <a:rPr lang="en-US" sz="8000" dirty="0">
                <a:solidFill>
                  <a:srgbClr val="C00000"/>
                </a:solidFill>
              </a:rPr>
              <a:t> '</a:t>
            </a:r>
            <a:r>
              <a:rPr lang="en-US" sz="8000" dirty="0" err="1">
                <a:solidFill>
                  <a:srgbClr val="C00000"/>
                </a:solidFill>
              </a:rPr>
              <a:t>krɔsɪŋ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kerb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kəb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pedestrian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pɪ'destrɪən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ride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raɪd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push 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puʃ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safe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seɪf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traffic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træfɪk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use  </a:t>
            </a:r>
            <a:r>
              <a:rPr lang="en-US" sz="8000" dirty="0">
                <a:solidFill>
                  <a:srgbClr val="C00000"/>
                </a:solidFill>
              </a:rPr>
              <a:t>[</a:t>
            </a:r>
            <a:r>
              <a:rPr lang="en-US" sz="8000" dirty="0" err="1">
                <a:solidFill>
                  <a:srgbClr val="C00000"/>
                </a:solidFill>
              </a:rPr>
              <a:t>juːz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back seat  </a:t>
            </a:r>
            <a:r>
              <a:rPr lang="en-US" sz="8000" dirty="0">
                <a:solidFill>
                  <a:srgbClr val="C00000"/>
                </a:solidFill>
              </a:rPr>
              <a:t>['</a:t>
            </a:r>
            <a:r>
              <a:rPr lang="en-US" sz="8000" dirty="0" err="1">
                <a:solidFill>
                  <a:srgbClr val="C00000"/>
                </a:solidFill>
              </a:rPr>
              <a:t>bækˌsiːt</a:t>
            </a:r>
            <a:r>
              <a:rPr lang="en-US" sz="8000" dirty="0">
                <a:solidFill>
                  <a:srgbClr val="C00000"/>
                </a:solidFill>
              </a:rPr>
              <a:t>]</a:t>
            </a:r>
            <a:endParaRPr lang="en-US" sz="8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72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3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3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3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3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3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3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3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i="1" dirty="0"/>
              <a:t>                                                     </a:t>
            </a:r>
            <a:endParaRPr lang="ru-RU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Translate into English: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186766" cy="528641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dirty="0"/>
              <a:t>Когда мы переходим улицу, мы должны смотреть в обе стороны.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Это опасно – выбегать на дорогу.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Это опасно или безопасно – пристегивать ремень, когда мы находимся в машине?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Почему мы не должны высовываться из окна, когда мы находимся в автобусе?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Кто из вас любит ходить пешком?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Дима всегда держится за поручни, когда находится в автобусе, не так ли?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Почему мы должны всегда надевать велосипедный шлем, когда катаемся на велосипеде?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Все пешеходы переходят улицу на пешеходном переходе или нет?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/>
              <a:t>Вы должны найти светофор, чтобы перейти улицу. Это безопасно.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chemeClr val="accent1"/>
                </a:solidFill>
              </a:rPr>
              <a:t>Повелительное наклонение</a:t>
            </a:r>
            <a:br>
              <a:rPr lang="ru-RU" sz="3200" dirty="0">
                <a:solidFill>
                  <a:schemeClr val="accent1"/>
                </a:solidFill>
              </a:rPr>
            </a:br>
            <a:r>
              <a:rPr lang="en-US" sz="3200" dirty="0">
                <a:solidFill>
                  <a:schemeClr val="accent1"/>
                </a:solidFill>
              </a:rPr>
              <a:t>The Imperative 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Wear a seat  belt!                   Don’t lean out of the window !</a:t>
            </a:r>
          </a:p>
          <a:p>
            <a:pPr algn="just"/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Wear a bicycle helmet!           Don’t talk to the driver on the bus!</a:t>
            </a:r>
          </a:p>
          <a:p>
            <a:pPr algn="just"/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Use bike lane.                         Don’t  push others when you enter the bus.</a:t>
            </a:r>
          </a:p>
          <a:p>
            <a:pPr algn="just"/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Sit down in your seat!            Don’t  cross the road on the red light!</a:t>
            </a:r>
          </a:p>
          <a:p>
            <a:pPr algn="just">
              <a:buNone/>
            </a:pP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Повелительное наклонение используется, чтобы:</a:t>
            </a:r>
          </a:p>
          <a:p>
            <a:pPr algn="just"/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отдать приказание: </a:t>
            </a:r>
            <a:r>
              <a:rPr lang="ru-RU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Stop that noise! </a:t>
            </a: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Прекратите этот шум!</a:t>
            </a:r>
          </a:p>
          <a:p>
            <a:pPr algn="just"/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давать указания/инструкции: 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Cut the paper in two pieces. </a:t>
            </a: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Разрежьте бумагу на две части.</a:t>
            </a:r>
          </a:p>
          <a:p>
            <a:pPr algn="just"/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предлагать что-либо: 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Have some cake. </a:t>
            </a: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Возьмите кусочек торта.</a:t>
            </a:r>
          </a:p>
          <a:p>
            <a:pPr algn="just"/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просить о чем-либо. </a:t>
            </a:r>
            <a:r>
              <a:rPr lang="ru-RU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обычно добавляем слово </a:t>
            </a:r>
            <a:r>
              <a:rPr lang="en-US" sz="20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please</a:t>
            </a:r>
            <a:r>
              <a:rPr lang="ru-RU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 quiet, </a:t>
            </a:r>
            <a:r>
              <a:rPr lang="en-US" sz="20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please</a:t>
            </a:r>
            <a:r>
              <a:rPr lang="ru-RU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0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lease  </a:t>
            </a: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be quiet! </a:t>
            </a:r>
            <a:r>
              <a:rPr lang="ru-RU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Тише, пожалуйста!</a:t>
            </a:r>
          </a:p>
          <a:p>
            <a:pPr algn="just">
              <a:buNone/>
            </a:pPr>
            <a:endParaRPr lang="en-US" sz="18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1800" dirty="0"/>
          </a:p>
          <a:p>
            <a:pPr algn="just"/>
            <a:endParaRPr lang="ru-RU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654032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accent1"/>
                </a:solidFill>
              </a:rPr>
              <a:t>Обратите внимание на использование предлогов в следующих сочетаниях: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186766" cy="5429288"/>
          </a:xfrm>
        </p:spPr>
        <p:txBody>
          <a:bodyPr>
            <a:normAutofit/>
          </a:bodyPr>
          <a:lstStyle/>
          <a:p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get in (into) a car (taxi)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сесть в машину  (такси)</a:t>
            </a:r>
          </a:p>
          <a:p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get out of a car (taxi) </a:t>
            </a: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выйти из машины (такси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get on a bus (train, plane)</a:t>
            </a:r>
            <a:r>
              <a:rPr lang="en-US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сесть в автобус (поезд, самолет)</a:t>
            </a:r>
          </a:p>
          <a:p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get off a bus (train, plane) </a:t>
            </a:r>
            <a:r>
              <a:rPr lang="ru-RU" sz="20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выйти из автобуса (поезда, самолета)</a:t>
            </a: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Complete the texts about Jack and Jill. Use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on, in, out of, off.</a:t>
            </a:r>
          </a:p>
          <a:p>
            <a:pPr>
              <a:buNone/>
            </a:pP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Jack went to London by train.</a:t>
            </a:r>
          </a:p>
          <a:p>
            <a:pPr>
              <a:buNone/>
            </a:pP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At 8 o’clock Jack got … the train. At half past ten Jack was in London and got … the train. </a:t>
            </a:r>
          </a:p>
          <a:p>
            <a:pPr>
              <a:buNone/>
            </a:pPr>
            <a:endParaRPr lang="en-US" sz="2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Jill went to London by taxi.</a:t>
            </a:r>
          </a:p>
          <a:p>
            <a:pPr>
              <a:buNone/>
            </a:pPr>
            <a:r>
              <a:rPr lang="en-US" sz="2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 8 o’clock Jill got … the car. At 10 o’clock Jill was in London and got … the taxi. </a:t>
            </a:r>
            <a:endParaRPr lang="ru-RU" sz="2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Make sentences with phrases:</a:t>
            </a:r>
            <a:endParaRPr lang="ru-RU" sz="36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6600" dirty="0">
                <a:solidFill>
                  <a:srgbClr val="FF0000"/>
                </a:solidFill>
              </a:rPr>
              <a:t>It is safe to …</a:t>
            </a:r>
          </a:p>
          <a:p>
            <a:r>
              <a:rPr lang="en-US" sz="6000" dirty="0">
                <a:solidFill>
                  <a:srgbClr val="FF0000"/>
                </a:solidFill>
              </a:rPr>
              <a:t>It is dangerous to …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287</TotalTime>
  <Words>525</Words>
  <Application>Microsoft Office PowerPoint</Application>
  <PresentationFormat>Экран (4:3)</PresentationFormat>
  <Paragraphs>89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Методическая разработка к уроку по теме «Дорожная безопасность» (Road Safety. Модуль 3a) для обучающихся 6 класса к учебнику Spotlight, Ю. Е. Ваулина, Д. Дули, О. Е. Подоляко, В. Эванс  Автор: Илугина Наталья Викторовна</vt:lpstr>
      <vt:lpstr>Презентация PowerPoint</vt:lpstr>
      <vt:lpstr>Road safety</vt:lpstr>
      <vt:lpstr>Translate into English:</vt:lpstr>
      <vt:lpstr>Повелительное наклонение The Imperative </vt:lpstr>
      <vt:lpstr>Обратите внимание на использование предлогов в следующих сочетаниях:</vt:lpstr>
      <vt:lpstr>Make sentences with phrases: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safety</dc:title>
  <dc:creator>Natalia</dc:creator>
  <cp:lastModifiedBy>admin</cp:lastModifiedBy>
  <cp:revision>50</cp:revision>
  <dcterms:created xsi:type="dcterms:W3CDTF">2024-01-28T18:20:19Z</dcterms:created>
  <dcterms:modified xsi:type="dcterms:W3CDTF">2026-10-20T11:15:00Z</dcterms:modified>
</cp:coreProperties>
</file>